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notesMasterIdLst>
    <p:notesMasterId r:id="rId16"/>
  </p:notesMasterIdLst>
  <p:sldIdLst>
    <p:sldId id="296" r:id="rId2"/>
    <p:sldId id="375" r:id="rId3"/>
    <p:sldId id="305" r:id="rId4"/>
    <p:sldId id="336" r:id="rId5"/>
    <p:sldId id="341" r:id="rId6"/>
    <p:sldId id="347" r:id="rId7"/>
    <p:sldId id="369" r:id="rId8"/>
    <p:sldId id="360" r:id="rId9"/>
    <p:sldId id="348" r:id="rId10"/>
    <p:sldId id="349" r:id="rId11"/>
    <p:sldId id="350" r:id="rId12"/>
    <p:sldId id="354" r:id="rId13"/>
    <p:sldId id="351" r:id="rId14"/>
    <p:sldId id="3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CF5F1-AFE4-4827-B0C5-0955C2830984}">
          <p14:sldIdLst>
            <p14:sldId id="296"/>
            <p14:sldId id="375"/>
            <p14:sldId id="305"/>
          </p14:sldIdLst>
        </p14:section>
        <p14:section name="Confidence" id="{4FAD68C4-BA55-4D21-BDB4-92B821BB7BEB}">
          <p14:sldIdLst>
            <p14:sldId id="336"/>
            <p14:sldId id="341"/>
            <p14:sldId id="347"/>
            <p14:sldId id="369"/>
            <p14:sldId id="360"/>
            <p14:sldId id="348"/>
            <p14:sldId id="349"/>
            <p14:sldId id="350"/>
            <p14:sldId id="354"/>
            <p14:sldId id="351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5" autoAdjust="0"/>
    <p:restoredTop sz="93638" autoAdjust="0"/>
  </p:normalViewPr>
  <p:slideViewPr>
    <p:cSldViewPr snapToGrid="0">
      <p:cViewPr varScale="1">
        <p:scale>
          <a:sx n="80" d="100"/>
          <a:sy n="80" d="100"/>
        </p:scale>
        <p:origin x="9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F584A-AD5A-4F6E-BB1D-720E2B1914A8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0BEE6-E204-42B7-AFBF-BD8CC5A2B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4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Instructor:</a:t>
            </a:r>
            <a:r>
              <a:rPr lang="en-US" baseline="0" dirty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/>
              <a:t>Read through the whole lesson (including all the notes) before the day of class</a:t>
            </a:r>
          </a:p>
          <a:p>
            <a:pPr marL="228600" indent="-228600">
              <a:buAutoNum type="arabicPeriod"/>
            </a:pPr>
            <a:r>
              <a:rPr lang="en-US" baseline="0" dirty="0"/>
              <a:t>Make note of and gather any supplies you need to bring</a:t>
            </a:r>
          </a:p>
          <a:p>
            <a:pPr marL="228600" indent="-228600">
              <a:buAutoNum type="arabicPeriod"/>
            </a:pPr>
            <a:r>
              <a:rPr lang="en-US" baseline="0" dirty="0"/>
              <a:t>Prepare examples, stories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Think through how much time you want to spend on individual activities; make notes</a:t>
            </a:r>
          </a:p>
          <a:p>
            <a:pPr marL="228600" indent="-228600">
              <a:buAutoNum type="arabicPeriod"/>
            </a:pPr>
            <a:r>
              <a:rPr lang="en-US" baseline="0" dirty="0"/>
              <a:t>Be sure to allow time to announce the assignment at the end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1-2): 3 minutes</a:t>
            </a:r>
          </a:p>
          <a:p>
            <a:r>
              <a:rPr lang="en-US" dirty="0"/>
              <a:t>Confidence</a:t>
            </a:r>
            <a:r>
              <a:rPr lang="en-US" baseline="0" dirty="0"/>
              <a:t> (3-15)</a:t>
            </a:r>
            <a:r>
              <a:rPr lang="en-US" dirty="0"/>
              <a:t>:</a:t>
            </a:r>
            <a:r>
              <a:rPr lang="en-US" baseline="0" dirty="0"/>
              <a:t> 15 minutes</a:t>
            </a:r>
          </a:p>
          <a:p>
            <a:r>
              <a:rPr lang="en-US" baseline="0" dirty="0"/>
              <a:t>Humility (16-21: 10 minutes</a:t>
            </a:r>
          </a:p>
          <a:p>
            <a:r>
              <a:rPr lang="en-US" baseline="0" dirty="0"/>
              <a:t>Balance (22-30): 20 minutes</a:t>
            </a:r>
          </a:p>
          <a:p>
            <a:r>
              <a:rPr lang="en-US" baseline="0" dirty="0"/>
              <a:t>Total: 48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EBC7-72EA-4374-9157-45C9B31727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3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https://static.pexels.com/photos/38630/bodybuilder-weight-training-stress-38630.jpeg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68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from </a:t>
            </a:r>
            <a:r>
              <a:rPr lang="en-US" dirty="0"/>
              <a:t>https://static.pexels.com/photos/159607/basketball-player-girls-basketball-girl-159607.jpeg (CC0</a:t>
            </a:r>
            <a:r>
              <a:rPr lang="en-US" baseline="0" dirty="0"/>
              <a:t> license)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58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https://static.pexels.com/photos/134694/pexels-photo-134694.jpeg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32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https://static.pexels.com/photos/57798/pexels-photo-57798.jpeg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we discuss</a:t>
            </a:r>
            <a:r>
              <a:rPr lang="en-US" baseline="0" dirty="0"/>
              <a:t> last time?</a:t>
            </a:r>
          </a:p>
          <a:p>
            <a:r>
              <a:rPr lang="en-US" baseline="0" dirty="0"/>
              <a:t>Outcomes from lesson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5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/>
              <a:t>Overview:</a:t>
            </a:r>
          </a:p>
          <a:p>
            <a:pPr marL="0" indent="0">
              <a:buNone/>
            </a:pPr>
            <a:r>
              <a:rPr lang="en-US" baseline="0" dirty="0"/>
              <a:t>Intro (slides 1-2): 3 minutes</a:t>
            </a:r>
          </a:p>
          <a:p>
            <a:r>
              <a:rPr lang="en-US" dirty="0"/>
              <a:t>Confidence</a:t>
            </a:r>
            <a:r>
              <a:rPr lang="en-US" baseline="0" dirty="0"/>
              <a:t> (3-15)</a:t>
            </a:r>
            <a:r>
              <a:rPr lang="en-US" dirty="0"/>
              <a:t>:</a:t>
            </a:r>
            <a:r>
              <a:rPr lang="en-US" baseline="0" dirty="0"/>
              <a:t> 15 minutes</a:t>
            </a:r>
          </a:p>
          <a:p>
            <a:r>
              <a:rPr lang="en-US" baseline="0" dirty="0"/>
              <a:t>Humility (16-21: 10 minutes</a:t>
            </a:r>
          </a:p>
          <a:p>
            <a:r>
              <a:rPr lang="en-US" baseline="0" dirty="0"/>
              <a:t>Balance (22-30): 20 minutes</a:t>
            </a:r>
          </a:p>
          <a:p>
            <a:r>
              <a:rPr lang="en-US" baseline="0" dirty="0"/>
              <a:t>Total: 48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43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https://static.pexels.com/photos/27452/pexels-photo-27452.jpg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https://static.pexels.com/photos/69894/pexels-photo-69894.jpeg (CC0 license)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59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Men credits</a:t>
            </a:r>
          </a:p>
          <a:p>
            <a:r>
              <a:rPr lang="en-US" dirty="0"/>
              <a:t>http://www.power106.com/sites/g/files/exi681/f/styles/large_730/public/article-images-featured/245021-61186.png?itok=HtVctR2f</a:t>
            </a:r>
          </a:p>
          <a:p>
            <a:r>
              <a:rPr lang="en-US" dirty="0"/>
              <a:t>http://truthinmedia.com/wp-content/uploads/2014/11/Obama-Hand-to-Ear.jpg</a:t>
            </a:r>
          </a:p>
          <a:p>
            <a:r>
              <a:rPr lang="en-US" dirty="0"/>
              <a:t>https://fortunedotcom.files.wordpress.com/2014/10/452562796.jpg?quality=80&amp;w=1024</a:t>
            </a:r>
          </a:p>
          <a:p>
            <a:r>
              <a:rPr lang="en-US" dirty="0"/>
              <a:t>http://www.superiorpics.com/movie_pictures/mp/2001_Ocean's_Eleven/george_clooney_brad_pitt_ocean's_eleven_001.jpg</a:t>
            </a:r>
          </a:p>
          <a:p>
            <a:r>
              <a:rPr lang="en-US" dirty="0"/>
              <a:t>http://www.thestrut.com/wp-content/uploads/2014/02/2chairs.jpg</a:t>
            </a:r>
          </a:p>
          <a:p>
            <a:endParaRPr lang="en-US" dirty="0"/>
          </a:p>
          <a:p>
            <a:r>
              <a:rPr lang="en-US" dirty="0"/>
              <a:t>Women</a:t>
            </a:r>
          </a:p>
          <a:p>
            <a:r>
              <a:rPr lang="en-US" dirty="0"/>
              <a:t>http://www.amnestyindia.org/wp-content/uploads/2015/06/hillary-clinton-2a.jpg</a:t>
            </a:r>
          </a:p>
          <a:p>
            <a:r>
              <a:rPr lang="en-US" dirty="0"/>
              <a:t>http://cdn.wp.clicrbs.com.br/codevilla/files/2015/07/Alex-Morgan-18.jpg</a:t>
            </a:r>
          </a:p>
          <a:p>
            <a:r>
              <a:rPr lang="en-US" dirty="0"/>
              <a:t>http://gazettereview.com/wp-content/uploads/2015/04/Streep.png</a:t>
            </a:r>
          </a:p>
          <a:p>
            <a:r>
              <a:rPr lang="en-US" dirty="0"/>
              <a:t>http://static.guim.co.uk/sys-images/Guardian/Pix/pictures/2014/8/21/1408618840671/18839f21-608b-4acd-a2aa-a944db3e15e7-2060x1236.jpeg</a:t>
            </a:r>
          </a:p>
          <a:p>
            <a:r>
              <a:rPr lang="en-US" dirty="0"/>
              <a:t>http://i.huffpost.com/gen/1588485/images/o-OPRAH-facebook.jpg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D823C-2B12-4730-A280-FC903C35D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a rhetorical question or a discussion</a:t>
            </a:r>
            <a:r>
              <a:rPr lang="en-US" baseline="0" dirty="0"/>
              <a:t> (depending on time)—whole group, small groups, or 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12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https://www.youtube.com/watch?v=2M_quwG4Odo</a:t>
            </a:r>
          </a:p>
          <a:p>
            <a:r>
              <a:rPr lang="en-US" dirty="0"/>
              <a:t>Video may take several seconds</a:t>
            </a:r>
            <a:r>
              <a:rPr lang="en-US" baseline="0" dirty="0"/>
              <a:t> to load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33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https://static.pexels.com/photos/221004/pexels-photo-221004.jpeg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0BEE6-E204-42B7-AFBF-BD8CC5A2BF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9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4405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5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1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4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1670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8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9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9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52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8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1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2M_quwG4Odo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24" y="0"/>
            <a:ext cx="609935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572" y="758952"/>
            <a:ext cx="5111325" cy="4041648"/>
          </a:xfrm>
        </p:spPr>
        <p:txBody>
          <a:bodyPr>
            <a:normAutofit/>
          </a:bodyPr>
          <a:lstStyle/>
          <a:p>
            <a:r>
              <a:rPr lang="en-US" dirty="0"/>
              <a:t>Confidence &amp; Humility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7095" y="4800600"/>
            <a:ext cx="3753096" cy="16916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Soft Skills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3" y="1287865"/>
            <a:ext cx="5151817" cy="42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2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confidence accessible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743136" y="1861804"/>
            <a:ext cx="5503467" cy="366897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3069" y="1861804"/>
            <a:ext cx="4756169" cy="4351337"/>
          </a:xfrm>
        </p:spPr>
        <p:txBody>
          <a:bodyPr>
            <a:normAutofit/>
          </a:bodyPr>
          <a:lstStyle/>
          <a:p>
            <a:r>
              <a:rPr lang="en-US" sz="2400" dirty="0"/>
              <a:t>Confidence is usually talked about </a:t>
            </a:r>
            <a:r>
              <a:rPr lang="en-US" sz="24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ethereally</a:t>
            </a:r>
            <a:r>
              <a:rPr lang="en-US" sz="2400" dirty="0"/>
              <a:t> </a:t>
            </a:r>
            <a:r>
              <a:rPr lang="en-US" sz="2400" i="1" dirty="0"/>
              <a:t>(“Gotta have more confidence!”) </a:t>
            </a:r>
            <a:r>
              <a:rPr lang="en-US" sz="2400" dirty="0"/>
              <a:t>and is usually not very useful. </a:t>
            </a:r>
          </a:p>
          <a:p>
            <a:r>
              <a:rPr lang="en-US" sz="2400" dirty="0"/>
              <a:t>To avoid that, we’ll operationalize confidence in two categories: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Domain</a:t>
            </a:r>
            <a:r>
              <a:rPr lang="en-US" sz="24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(what it is)</a:t>
            </a: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Development</a:t>
            </a:r>
            <a:r>
              <a:rPr lang="en-US" sz="2400" i="1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(how to grow it)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1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992" r="18243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pPr marL="0" algn="ctr">
              <a:buNone/>
            </a:pPr>
            <a:r>
              <a:rPr lang="en-US" sz="3200" dirty="0"/>
              <a:t>The </a:t>
            </a:r>
            <a:r>
              <a:rPr lang="en-US" sz="3200" b="1" dirty="0"/>
              <a:t>area</a:t>
            </a:r>
            <a:r>
              <a:rPr lang="en-US" sz="3200" dirty="0"/>
              <a:t> in question; what you have confidence in</a:t>
            </a:r>
          </a:p>
          <a:p>
            <a:pPr marL="0">
              <a:buNone/>
            </a:pPr>
            <a:endParaRPr lang="en-US" dirty="0"/>
          </a:p>
          <a:p>
            <a:pPr marL="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9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800" dirty="0"/>
              <a:t>Basketball playing</a:t>
            </a:r>
          </a:p>
          <a:p>
            <a:r>
              <a:rPr lang="en-US" sz="2800" dirty="0"/>
              <a:t>Contemporary Dance</a:t>
            </a:r>
          </a:p>
          <a:p>
            <a:r>
              <a:rPr lang="en-US" sz="2800" dirty="0"/>
              <a:t>Drawing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32" y="-771039"/>
            <a:ext cx="5189348" cy="778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7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1529" r="12263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904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pPr marL="0" algn="ctr">
              <a:buNone/>
            </a:pPr>
            <a:r>
              <a:rPr lang="en-US" sz="3200" dirty="0"/>
              <a:t>The </a:t>
            </a:r>
            <a:r>
              <a:rPr lang="en-US" sz="3200" b="1" dirty="0"/>
              <a:t>process</a:t>
            </a:r>
            <a:r>
              <a:rPr lang="en-US" sz="3200" dirty="0"/>
              <a:t> by which confidence is increased </a:t>
            </a:r>
            <a:r>
              <a:rPr lang="en-US" sz="3200" i="1" dirty="0"/>
              <a:t>in a given domain</a:t>
            </a:r>
          </a:p>
        </p:txBody>
      </p:sp>
    </p:spTree>
    <p:extLst>
      <p:ext uri="{BB962C8B-B14F-4D97-AF65-F5344CB8AC3E}">
        <p14:creationId xmlns:p14="http://schemas.microsoft.com/office/powerpoint/2010/main" val="38256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611" r="17735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2" y="1828800"/>
            <a:ext cx="4857137" cy="471148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800" dirty="0"/>
              <a:t>Basketball</a:t>
            </a:r>
          </a:p>
          <a:p>
            <a:pPr lvl="1"/>
            <a:r>
              <a:rPr lang="en-US" sz="2800" dirty="0"/>
              <a:t>Shoot free-throws</a:t>
            </a:r>
          </a:p>
          <a:p>
            <a:pPr lvl="1"/>
            <a:r>
              <a:rPr lang="en-US" sz="2800" dirty="0"/>
              <a:t>Dribble</a:t>
            </a:r>
          </a:p>
          <a:p>
            <a:r>
              <a:rPr lang="en-US" sz="2800" dirty="0"/>
              <a:t>Contemporary Dance</a:t>
            </a:r>
          </a:p>
          <a:p>
            <a:pPr lvl="1"/>
            <a:r>
              <a:rPr lang="en-US" sz="2800" dirty="0"/>
              <a:t>Stretch</a:t>
            </a:r>
          </a:p>
          <a:p>
            <a:pPr lvl="1"/>
            <a:r>
              <a:rPr lang="en-US" sz="2800" dirty="0"/>
              <a:t>Watch great dancers</a:t>
            </a:r>
          </a:p>
          <a:p>
            <a:r>
              <a:rPr lang="en-US" sz="2800" dirty="0"/>
              <a:t>Drawing</a:t>
            </a:r>
          </a:p>
          <a:p>
            <a:pPr lvl="1"/>
            <a:r>
              <a:rPr lang="en-US" sz="2800" dirty="0"/>
              <a:t>Buy an art book</a:t>
            </a:r>
          </a:p>
          <a:p>
            <a:pPr lvl="1"/>
            <a:r>
              <a:rPr lang="en-US" sz="2800" dirty="0"/>
              <a:t>Practice drawing outside</a:t>
            </a:r>
          </a:p>
        </p:txBody>
      </p:sp>
    </p:spTree>
    <p:extLst>
      <p:ext uri="{BB962C8B-B14F-4D97-AF65-F5344CB8AC3E}">
        <p14:creationId xmlns:p14="http://schemas.microsoft.com/office/powerpoint/2010/main" val="2985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459316" cy="45720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Learn several terms to help us discuss personality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Interpret three parables of personality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Experience others’ viewpoints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 methods to improve empathy and understanding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5630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2048933"/>
            <a:ext cx="9453351" cy="413120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Explore the concept of </a:t>
            </a:r>
            <a:r>
              <a:rPr lang="en-US" sz="2400" dirty="0">
                <a:solidFill>
                  <a:srgbClr val="FF0000"/>
                </a:solidFill>
              </a:rPr>
              <a:t>confidence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Explore the concept of </a:t>
            </a:r>
            <a:r>
              <a:rPr lang="en-US" sz="2400" dirty="0">
                <a:solidFill>
                  <a:srgbClr val="0070C0"/>
                </a:solidFill>
              </a:rPr>
              <a:t>humility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Discuss the </a:t>
            </a:r>
            <a:r>
              <a:rPr lang="en-US" sz="2400" b="1" dirty="0"/>
              <a:t>balance</a:t>
            </a:r>
            <a:r>
              <a:rPr lang="en-US" sz="2400" dirty="0"/>
              <a:t> between the two concepts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Self-assess</a:t>
            </a:r>
            <a:r>
              <a:rPr lang="en-US" sz="2400" dirty="0"/>
              <a:t> your place on the </a:t>
            </a:r>
            <a:r>
              <a:rPr lang="en-US" sz="2400" dirty="0">
                <a:solidFill>
                  <a:srgbClr val="0070C0"/>
                </a:solidFill>
              </a:rPr>
              <a:t>Humility</a:t>
            </a:r>
            <a:r>
              <a:rPr lang="en-US" sz="2400" dirty="0"/>
              <a:t>-</a:t>
            </a:r>
            <a:r>
              <a:rPr lang="en-US" sz="2400" dirty="0">
                <a:solidFill>
                  <a:srgbClr val="FF0000"/>
                </a:solidFill>
              </a:rPr>
              <a:t>Confidence </a:t>
            </a:r>
            <a:r>
              <a:rPr lang="en-US" sz="2400" dirty="0"/>
              <a:t>spectrum</a:t>
            </a:r>
          </a:p>
        </p:txBody>
      </p:sp>
    </p:spTree>
    <p:extLst>
      <p:ext uri="{BB962C8B-B14F-4D97-AF65-F5344CB8AC3E}">
        <p14:creationId xmlns:p14="http://schemas.microsoft.com/office/powerpoint/2010/main" val="359696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ACME Seminar</a:t>
            </a:r>
          </a:p>
        </p:txBody>
      </p:sp>
    </p:spTree>
    <p:extLst>
      <p:ext uri="{BB962C8B-B14F-4D97-AF65-F5344CB8AC3E}">
        <p14:creationId xmlns:p14="http://schemas.microsoft.com/office/powerpoint/2010/main" val="71205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1440" y="365760"/>
            <a:ext cx="10533072" cy="1325562"/>
          </a:xfrm>
        </p:spPr>
        <p:txBody>
          <a:bodyPr/>
          <a:lstStyle/>
          <a:p>
            <a:r>
              <a:rPr lang="en-US" dirty="0"/>
              <a:t>Poll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1440" y="2057081"/>
            <a:ext cx="4480560" cy="4351337"/>
          </a:xfrm>
        </p:spPr>
        <p:txBody>
          <a:bodyPr>
            <a:normAutofit/>
          </a:bodyPr>
          <a:lstStyle/>
          <a:p>
            <a:r>
              <a:rPr lang="en-US" sz="3200" dirty="0"/>
              <a:t>What is </a:t>
            </a:r>
            <a:r>
              <a:rPr lang="en-US" sz="3200" dirty="0">
                <a:solidFill>
                  <a:srgbClr val="FF0000"/>
                </a:solidFill>
              </a:rPr>
              <a:t>confidence</a:t>
            </a:r>
            <a:r>
              <a:rPr lang="en-US" sz="3200" dirty="0"/>
              <a:t>? </a:t>
            </a:r>
          </a:p>
          <a:p>
            <a:r>
              <a:rPr lang="en-US" sz="2800" dirty="0"/>
              <a:t>On your own, prepare a 1-2 sentence definition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452" r="11978"/>
          <a:stretch/>
        </p:blipFill>
        <p:spPr>
          <a:xfrm>
            <a:off x="4902000" y="1"/>
            <a:ext cx="7290000" cy="6858000"/>
          </a:xfrm>
        </p:spPr>
      </p:pic>
    </p:spTree>
    <p:extLst>
      <p:ext uri="{BB962C8B-B14F-4D97-AF65-F5344CB8AC3E}">
        <p14:creationId xmlns:p14="http://schemas.microsoft.com/office/powerpoint/2010/main" val="222756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2090" r="18588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Share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 dirty="0"/>
              <a:t>In small groups, share your definitions (2-3 minutes)</a:t>
            </a:r>
          </a:p>
          <a:p>
            <a:pPr marL="0" indent="0">
              <a:buNone/>
            </a:pPr>
            <a:r>
              <a:rPr lang="en-US" sz="2800" dirty="0"/>
              <a:t>Discuss the following: </a:t>
            </a:r>
          </a:p>
          <a:p>
            <a:pPr marL="457200">
              <a:buFont typeface="+mj-lt"/>
              <a:buAutoNum type="arabicPeriod"/>
            </a:pPr>
            <a:r>
              <a:rPr lang="en-US" sz="2800" dirty="0"/>
              <a:t>What is confidence? </a:t>
            </a:r>
          </a:p>
          <a:p>
            <a:pPr marL="457200">
              <a:buFont typeface="+mj-lt"/>
              <a:buAutoNum type="arabicPeriod"/>
            </a:pPr>
            <a:r>
              <a:rPr lang="en-US" sz="2800" dirty="0"/>
              <a:t>What </a:t>
            </a:r>
            <a:r>
              <a:rPr lang="en-US" sz="2800" i="1" dirty="0"/>
              <a:t>isn’t</a:t>
            </a:r>
            <a:r>
              <a:rPr lang="en-US" sz="2800" dirty="0"/>
              <a:t> confidence?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2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fortunedotcom.files.wordpress.com/2014/10/452562796.jpg?quality=80&amp;w=10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12"/>
          <a:stretch/>
        </p:blipFill>
        <p:spPr bwMode="auto">
          <a:xfrm>
            <a:off x="8459851" y="1130531"/>
            <a:ext cx="3726607" cy="3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227066"/>
            <a:ext cx="11122429" cy="816209"/>
          </a:xfrm>
        </p:spPr>
        <p:txBody>
          <a:bodyPr>
            <a:normAutofit/>
          </a:bodyPr>
          <a:lstStyle/>
          <a:p>
            <a:r>
              <a:rPr lang="en-US" dirty="0"/>
              <a:t>What does </a:t>
            </a:r>
            <a:r>
              <a:rPr lang="en-US" dirty="0">
                <a:solidFill>
                  <a:srgbClr val="FF0000"/>
                </a:solidFill>
              </a:rPr>
              <a:t>confidence</a:t>
            </a:r>
            <a:r>
              <a:rPr lang="en-US" dirty="0"/>
              <a:t> </a:t>
            </a:r>
            <a:r>
              <a:rPr lang="en-US" i="1" dirty="0"/>
              <a:t>look like</a:t>
            </a:r>
            <a:r>
              <a:rPr lang="en-US" dirty="0"/>
              <a:t>?</a:t>
            </a:r>
          </a:p>
        </p:txBody>
      </p:sp>
      <p:pic>
        <p:nvPicPr>
          <p:cNvPr id="1026" name="Picture 2" descr="http://www.power106.com/sites/g/files/exi681/f/styles/large_730/public/article-images-featured/245021-61186.png?itok=HtVctR2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0531"/>
            <a:ext cx="4538749" cy="3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ruthinmedia.com/wp-content/uploads/2014/11/Obama-Hand-to-E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11" y="1130531"/>
            <a:ext cx="4564214" cy="3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superiorpics.com/movie_pictures/mp/2001_Ocean's_Eleven/george_clooney_brad_pitt_ocean's_eleven_00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" b="19617"/>
          <a:stretch/>
        </p:blipFill>
        <p:spPr bwMode="auto">
          <a:xfrm>
            <a:off x="-81621" y="3857106"/>
            <a:ext cx="6553079" cy="325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thestrut.com/wp-content/uploads/2014/02/2chair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458" y="385710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amnestyindia.org/wp-content/uploads/2015/06/hillary-clinton-2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0530"/>
            <a:ext cx="4057078" cy="3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dn.wp.clicrbs.com.br/codevilla/files/2015/07/Alex-Morgan-1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78" y="1130529"/>
            <a:ext cx="4473017" cy="3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azettereview.com/wp-content/uploads/2015/04/Stree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537" y="1130529"/>
            <a:ext cx="4556632" cy="341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tatic.guim.co.uk/sys-images/Guardian/Pix/pictures/2014/8/21/1408618840671/18839f21-608b-4acd-a2aa-a944db3e15e7-2060x1236.jpe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161" y="4173339"/>
            <a:ext cx="5784461" cy="3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i.huffpost.com/gen/1588485/images/o-OPRAH-facebook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00" y="4173339"/>
            <a:ext cx="6522158" cy="326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6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92812" y="583007"/>
            <a:ext cx="2778179" cy="589757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800" dirty="0"/>
              <a:t>Who do you know that is </a:t>
            </a:r>
            <a:r>
              <a:rPr lang="en-US" sz="2800" dirty="0">
                <a:solidFill>
                  <a:srgbClr val="FF0000"/>
                </a:solidFill>
              </a:rPr>
              <a:t>confident</a:t>
            </a:r>
            <a:r>
              <a:rPr lang="en-US" sz="2800" dirty="0"/>
              <a:t>? 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C00000"/>
                </a:solidFill>
              </a:rPr>
              <a:t>(not arrogant)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800" dirty="0"/>
              <a:t>What are they like to be around?  </a:t>
            </a:r>
          </a:p>
          <a:p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4558" y="1245796"/>
            <a:ext cx="6180809" cy="436519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12" y="1992964"/>
            <a:ext cx="2266899" cy="31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3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M_quwG4Odo"/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0225" y="346544"/>
            <a:ext cx="11083962" cy="62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4187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6064</TotalTime>
  <Words>487</Words>
  <Application>Microsoft Office PowerPoint</Application>
  <PresentationFormat>Widescreen</PresentationFormat>
  <Paragraphs>113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Schoolbook</vt:lpstr>
      <vt:lpstr>Wingdings 2</vt:lpstr>
      <vt:lpstr>View</vt:lpstr>
      <vt:lpstr>Confidence &amp; Humility</vt:lpstr>
      <vt:lpstr>Review</vt:lpstr>
      <vt:lpstr>Outcomes </vt:lpstr>
      <vt:lpstr>Confidence</vt:lpstr>
      <vt:lpstr>Poll </vt:lpstr>
      <vt:lpstr>Share</vt:lpstr>
      <vt:lpstr>What does confidence look like?</vt:lpstr>
      <vt:lpstr>PowerPoint Presentation</vt:lpstr>
      <vt:lpstr>PowerPoint Presentation</vt:lpstr>
      <vt:lpstr>Making confidence accessible</vt:lpstr>
      <vt:lpstr>Domain</vt:lpstr>
      <vt:lpstr>Examples</vt:lpstr>
      <vt:lpstr>Development</vt:lpstr>
      <vt:lpstr>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Applied mathematics</dc:title>
  <dc:creator>Jacob Brown</dc:creator>
  <cp:lastModifiedBy>Stacie Mason</cp:lastModifiedBy>
  <cp:revision>263</cp:revision>
  <dcterms:created xsi:type="dcterms:W3CDTF">2016-06-04T18:26:22Z</dcterms:created>
  <dcterms:modified xsi:type="dcterms:W3CDTF">2017-01-11T17:52:44Z</dcterms:modified>
</cp:coreProperties>
</file>